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3" r:id="rId2"/>
    <p:sldId id="372" r:id="rId3"/>
    <p:sldId id="351" r:id="rId4"/>
    <p:sldId id="370" r:id="rId5"/>
    <p:sldId id="352" r:id="rId6"/>
    <p:sldId id="359" r:id="rId7"/>
    <p:sldId id="369" r:id="rId8"/>
    <p:sldId id="355" r:id="rId9"/>
    <p:sldId id="368" r:id="rId10"/>
    <p:sldId id="356" r:id="rId11"/>
    <p:sldId id="367" r:id="rId12"/>
    <p:sldId id="358" r:id="rId13"/>
    <p:sldId id="366" r:id="rId14"/>
    <p:sldId id="360" r:id="rId15"/>
    <p:sldId id="365" r:id="rId16"/>
    <p:sldId id="361" r:id="rId17"/>
    <p:sldId id="363" r:id="rId18"/>
    <p:sldId id="362" r:id="rId19"/>
    <p:sldId id="34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FF"/>
    <a:srgbClr val="99CCFF"/>
    <a:srgbClr val="FFCCFF"/>
    <a:srgbClr val="FF99FF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4DB3C-EA15-4CBC-8BE4-71DEA45FE673}" type="datetimeFigureOut">
              <a:rPr lang="id-ID" smtClean="0"/>
              <a:pPr/>
              <a:t>03/09/2018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93F9-E7B8-4917-8D9C-0ADAA178891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6210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A759-BE38-4F02-9C60-BEC4548F8BE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9107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B08-85EF-4C8B-985F-9715D7CAF4B2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4772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FAE9-6F0B-4035-903A-3C33397C637E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8067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302A-EACA-497A-BCC8-A9556D9FF60A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332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6B26-D4F4-4BFD-AFD1-2B3AD7092FA2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1766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0D9A7-A999-4A68-81CA-13CF1F27F9B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075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E5D4-3C55-4193-AD00-50688E1E847D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75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CC44-3535-4B09-A8FD-2E22DBC95F93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5584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3022-45DD-480F-B677-AD332F247E0E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667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57D65-6C9C-4575-B1A4-D74A208B7037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53706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00CBA-8502-47FB-97C0-7A3CEEC901EC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4216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C776B-9E41-4E82-9249-4F1615CA447E}" type="datetime1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BB06-64AF-4A82-8AC2-E66F81376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4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Kasi Advokasi KIE &amp; Institusi Masyarakat\Logo-logo KB\Tagline Hari jadi HSS 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pic>
        <p:nvPicPr>
          <p:cNvPr id="1028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78" y="6029801"/>
            <a:ext cx="1357322" cy="828199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76"/>
            <a:ext cx="1467287" cy="1000132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6340" y="-285776"/>
            <a:ext cx="877660" cy="107157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" y="5572140"/>
            <a:ext cx="1288481" cy="1285884"/>
          </a:xfrm>
          <a:prstGeom prst="rect">
            <a:avLst/>
          </a:prstGeom>
          <a:noFill/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3162312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57554" y="2928934"/>
            <a:ext cx="4000528" cy="1785950"/>
          </a:xfr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PROMOSI &amp; KONSELING</a:t>
            </a:r>
            <a: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KESEHATAN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REPRODUKSI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97460" y="4786322"/>
            <a:ext cx="3929090" cy="57150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77500" lnSpcReduction="20000"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Seksi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Advokasi</a:t>
            </a:r>
            <a:r>
              <a:rPr lang="en-US" sz="2000" b="1" dirty="0" smtClean="0">
                <a:solidFill>
                  <a:schemeClr val="tx1"/>
                </a:solidFill>
              </a:rPr>
              <a:t>, KIE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Institusi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err="1" smtClean="0">
                <a:solidFill>
                  <a:schemeClr val="tx1"/>
                </a:solidFill>
              </a:rPr>
              <a:t>Dinas</a:t>
            </a:r>
            <a:r>
              <a:rPr lang="en-US" sz="2000" b="1" dirty="0" smtClean="0">
                <a:solidFill>
                  <a:schemeClr val="tx1"/>
                </a:solidFill>
              </a:rPr>
              <a:t> PPKBPPPA </a:t>
            </a:r>
            <a:r>
              <a:rPr lang="en-US" sz="2000" b="1" dirty="0" err="1" smtClean="0">
                <a:solidFill>
                  <a:schemeClr val="tx1"/>
                </a:solidFill>
              </a:rPr>
              <a:t>Kab</a:t>
            </a:r>
            <a:r>
              <a:rPr lang="en-US" sz="2000" b="1" dirty="0" smtClean="0">
                <a:solidFill>
                  <a:schemeClr val="tx1"/>
                </a:solidFill>
              </a:rPr>
              <a:t>. HSS.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585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0166" y="129204"/>
            <a:ext cx="6072230" cy="57150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JENIS METODE KONTRASEPSI</a:t>
            </a:r>
            <a:endParaRPr lang="id-ID" sz="3600" b="1" dirty="0"/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14282" y="785794"/>
            <a:ext cx="8786874" cy="5572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KB</a:t>
            </a: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ALAMI</a:t>
            </a: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Metode Amenore Laktasi (MAL)</a:t>
            </a: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lang="id-ID" sz="2200" b="1" dirty="0" smtClean="0"/>
              <a:t>Senggama terputus</a:t>
            </a: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id-ID" sz="2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KB Sistem Kalender / Pantang Berkala</a:t>
            </a: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6"/>
              </a:buBlip>
              <a:tabLst/>
              <a:defRPr/>
            </a:pPr>
            <a:r>
              <a:rPr lang="id-ID" sz="2200" b="1" baseline="0" dirty="0" smtClean="0"/>
              <a:t>KB MODERN</a:t>
            </a:r>
            <a:endParaRPr kumimoji="0" lang="id-ID" sz="2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3900" marR="0" lvl="0" indent="-4508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id-ID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Metode Kontrasepsi Jangka Panjang (Non MKJP)</a:t>
            </a:r>
            <a:endParaRPr kumimoji="0" lang="id-ID" sz="2200" b="1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₋"/>
              <a:tabLst/>
              <a:defRPr/>
            </a:pPr>
            <a:r>
              <a:rPr lang="id-ID" sz="2200" b="1" dirty="0" smtClean="0"/>
              <a:t>Kondom</a:t>
            </a:r>
          </a:p>
          <a:p>
            <a:pPr marL="9001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₋"/>
              <a:tabLst/>
              <a:defRPr/>
            </a:pPr>
            <a:r>
              <a:rPr lang="id-ID" sz="2200" b="1" dirty="0" smtClean="0"/>
              <a:t>Pil</a:t>
            </a:r>
          </a:p>
          <a:p>
            <a:pPr marL="9001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₋"/>
              <a:tabLst/>
              <a:defRPr/>
            </a:pPr>
            <a:r>
              <a:rPr lang="id-ID" sz="2200" b="1" dirty="0" smtClean="0"/>
              <a:t>Suntikan</a:t>
            </a:r>
          </a:p>
          <a:p>
            <a:pPr marL="723900" lvl="0" indent="-45085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id-ID" sz="2200" b="1" dirty="0" smtClean="0"/>
              <a:t>Metode Kontrasepsi Jangka Panjang (MKJP)</a:t>
            </a:r>
          </a:p>
          <a:p>
            <a:pPr marL="900113" lvl="0" indent="-176213">
              <a:spcBef>
                <a:spcPct val="20000"/>
              </a:spcBef>
              <a:buFont typeface="Calibri" pitchFamily="34" charset="0"/>
              <a:buChar char="₋"/>
              <a:defRPr/>
            </a:pPr>
            <a:r>
              <a:rPr lang="id-ID" sz="2200" b="1" dirty="0" smtClean="0"/>
              <a:t>Implant / alat kontrasepsi bawah kulit (AKBK)</a:t>
            </a:r>
          </a:p>
          <a:p>
            <a:pPr marL="900113" lvl="0" indent="-176213">
              <a:spcBef>
                <a:spcPct val="20000"/>
              </a:spcBef>
              <a:buFont typeface="Calibri" pitchFamily="34" charset="0"/>
              <a:buChar char="₋"/>
              <a:defRPr/>
            </a:pPr>
            <a:r>
              <a:rPr lang="id-ID" sz="2200" b="1" dirty="0" smtClean="0"/>
              <a:t>Intra Uterine Device (IUD) / Alat Kontrasepsi Dalam Rahim (AKDR)</a:t>
            </a:r>
          </a:p>
          <a:p>
            <a:pPr marL="900113" lvl="0" indent="-176213">
              <a:spcBef>
                <a:spcPct val="20000"/>
              </a:spcBef>
              <a:buFont typeface="Calibri" pitchFamily="34" charset="0"/>
              <a:buChar char="₋"/>
              <a:defRPr/>
            </a:pPr>
            <a:r>
              <a:rPr lang="id-ID" sz="2200" b="1" dirty="0" smtClean="0"/>
              <a:t>Tubektomi (pada perempuan)</a:t>
            </a:r>
          </a:p>
          <a:p>
            <a:pPr marL="900113" lvl="0" indent="-176213">
              <a:spcBef>
                <a:spcPct val="20000"/>
              </a:spcBef>
              <a:buFont typeface="Calibri" pitchFamily="34" charset="0"/>
              <a:buChar char="₋"/>
              <a:defRPr/>
            </a:pPr>
            <a:r>
              <a:rPr lang="id-ID" sz="2200" b="1" dirty="0" smtClean="0"/>
              <a:t>Vasektomi (pada laki-laki)</a:t>
            </a:r>
            <a:endParaRPr lang="id-ID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pic>
        <p:nvPicPr>
          <p:cNvPr id="7" name="Picture 6" descr="C:\Users\ACER PC\AppData\Local\Microsoft\Windows\Temporary Internet Files\Content.Word\IMG20180114070651.jpg"/>
          <p:cNvPicPr/>
          <p:nvPr/>
        </p:nvPicPr>
        <p:blipFill>
          <a:blip r:embed="rId6" cstate="print"/>
          <a:srcRect l="6875" t="6400" r="5375" b="3190"/>
          <a:stretch>
            <a:fillRect/>
          </a:stretch>
        </p:blipFill>
        <p:spPr bwMode="auto">
          <a:xfrm>
            <a:off x="571472" y="1142984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57422" y="428604"/>
            <a:ext cx="4357718" cy="571504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KB ALAMI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2285992"/>
            <a:ext cx="8784976" cy="17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100" b="1" dirty="0" smtClean="0"/>
              <a:t>Senggama Terputus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Metode pengendalian kelahiran dimana penis segera dikeluarkan dari vagina sebelum ejakulasi. Sehingga sperma tidak masuk ke vagina.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Baik untuk ibu yg alergi dengan kontrasepsi hormonal, kontrasepsi IUD atau kondom.</a:t>
            </a:r>
            <a:endParaRPr lang="en-US" sz="2100" b="1" dirty="0" smtClean="0"/>
          </a:p>
        </p:txBody>
      </p:sp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2844" y="714356"/>
            <a:ext cx="8784976" cy="15001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100" b="1" dirty="0" smtClean="0"/>
              <a:t>Metode Amenore Laktasi (MAL)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Kontrasepsi alami dengan pemberian ASI secara eksklusif (6 bulan) tanpa tambahan makanan/minuman pendamping.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Pemberian MAL ini lebih efektif bila pemberian lebih dari 8 kali sehari.</a:t>
            </a:r>
            <a:endParaRPr lang="en-US" sz="2100" b="1" dirty="0" smtClean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57422" y="71414"/>
            <a:ext cx="4357718" cy="571504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KB ALAMI</a:t>
            </a:r>
            <a:endParaRPr lang="id-ID" sz="36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2844" y="4143380"/>
            <a:ext cx="8784976" cy="2500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100" b="1" dirty="0" smtClean="0"/>
              <a:t>KB Sistem Kalender / Pantang Berkala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Pengaturan kehamilan dengan menghindari senggama selama masa subur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Pada siklus menstrusi normal (21-35 hari) pelepasan sel telur (ovulasi) terjadi hanya 1 kali sebulan yaitu pada saat 14 hari sebelum haid yang akan datang (masa subur)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Hindari bersetubuh </a:t>
            </a:r>
            <a:r>
              <a:rPr lang="id-ID" sz="2100" b="1" u="sng" dirty="0" smtClean="0"/>
              <a:t>+</a:t>
            </a:r>
            <a:r>
              <a:rPr lang="id-ID" sz="2100" b="1" dirty="0" smtClean="0"/>
              <a:t> 3 hari sebelum dansesudah masa subur.</a:t>
            </a:r>
            <a:endParaRPr 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196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4357718" cy="571504"/>
          </a:xfrm>
          <a:solidFill>
            <a:schemeClr val="tx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bg1">
                    <a:lumMod val="95000"/>
                  </a:schemeClr>
                </a:solidFill>
              </a:rPr>
              <a:t>KB MODERN NON MKJP</a:t>
            </a:r>
            <a:endParaRPr lang="id-ID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C:\Users\ACER PC\AppData\Local\Microsoft\Windows\Temporary Internet Files\Content.Word\IMG20180114070617.jpg"/>
          <p:cNvPicPr/>
          <p:nvPr/>
        </p:nvPicPr>
        <p:blipFill>
          <a:blip r:embed="rId6" cstate="print"/>
          <a:srcRect l="8474" t="17600" r="4002" b="4525"/>
          <a:stretch>
            <a:fillRect/>
          </a:stretch>
        </p:blipFill>
        <p:spPr bwMode="auto">
          <a:xfrm>
            <a:off x="571472" y="1071546"/>
            <a:ext cx="80724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2643182"/>
            <a:ext cx="5072098" cy="1857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000" b="1" dirty="0" smtClean="0"/>
              <a:t>Pil KB (Minipil)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Isi progestin.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Dapat diminum segara pasca persalinan karena tidak mengganggu produksi ASI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Diminum pada jam yang sama.</a:t>
            </a:r>
            <a:endParaRPr lang="en-US" sz="2000" b="1" dirty="0" smtClean="0"/>
          </a:p>
        </p:txBody>
      </p:sp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42844" y="857232"/>
            <a:ext cx="8784976" cy="1714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000" b="1" dirty="0" smtClean="0"/>
              <a:t>Kondom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Kontrasepsi berupa sarung karet untuk mencegah kehamilan dan penularan penyakit menular seksual pada saat senggama.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Saat ereksi, kondom segera dipasang di penis dgn benar sehingga sperma tidak tercurah ke saluran reproduksi perempuan.</a:t>
            </a:r>
            <a:endParaRPr lang="en-US" sz="2000" b="1" dirty="0" smtClean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357718" cy="571504"/>
          </a:xfrm>
          <a:solidFill>
            <a:schemeClr val="tx2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bg1">
                    <a:lumMod val="95000"/>
                  </a:schemeClr>
                </a:solidFill>
              </a:rPr>
              <a:t>KB MODERN NON MKJP</a:t>
            </a:r>
            <a:endParaRPr lang="id-ID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42844" y="4572008"/>
            <a:ext cx="8784976" cy="1643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100" b="1" dirty="0" smtClean="0"/>
              <a:t>Suntikan KB 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Suntikan 1 bulan (isi hormon estrogen &amp; progesteron) diberi setiap 30 hr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100" b="1" dirty="0" smtClean="0"/>
              <a:t>Suntikan 3 bulan (isi Progestin) diberikan setiap 3 bulan sekali, tidak mengganggu produksi ASI.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286380" y="2643182"/>
            <a:ext cx="3643338" cy="1857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Wingdings" pitchFamily="2" charset="2"/>
              <a:buChar char="ü"/>
            </a:pPr>
            <a:r>
              <a:rPr lang="id-ID" sz="2000" b="1" dirty="0" smtClean="0"/>
              <a:t>Pil KB Kombinasi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Isi pil : progestin &amp; estrogen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Diminum pada jam yg sama</a:t>
            </a:r>
          </a:p>
          <a:p>
            <a:pPr marL="450850" indent="-177800" algn="just">
              <a:buFont typeface="Calibri" pitchFamily="34" charset="0"/>
              <a:buChar char="₋"/>
            </a:pPr>
            <a:r>
              <a:rPr lang="id-ID" sz="2000" b="1" dirty="0" smtClean="0"/>
              <a:t>Jangan sampai lupa minum pil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196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pic>
        <p:nvPicPr>
          <p:cNvPr id="7" name="Picture 6" descr="C:\Users\ACER PC\AppData\Local\Microsoft\Windows\Temporary Internet Files\Content.Word\IMG20180114070522.jpg"/>
          <p:cNvPicPr/>
          <p:nvPr/>
        </p:nvPicPr>
        <p:blipFill>
          <a:blip r:embed="rId6" cstate="print"/>
          <a:srcRect l="5276" t="23733" r="2601" b="18125"/>
          <a:stretch>
            <a:fillRect/>
          </a:stretch>
        </p:blipFill>
        <p:spPr bwMode="auto">
          <a:xfrm>
            <a:off x="571472" y="1714488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530630" cy="11984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tx2">
                    <a:lumMod val="50000"/>
                  </a:schemeClr>
                </a:solidFill>
              </a:rPr>
              <a:t>KB MODERN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Kontrasepsi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Jangka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(MKJP)</a:t>
            </a:r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14852" y="1700808"/>
            <a:ext cx="3925100" cy="45142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 smtClean="0"/>
              <a:t>IMPLANT / AKBK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Alat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kontrasepsi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bentuk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batang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kecil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sepanjang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korek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api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terbuat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plastik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dipasang</a:t>
            </a:r>
            <a:r>
              <a:rPr lang="en-US" sz="2200" b="1" dirty="0" smtClean="0"/>
              <a:t> di </a:t>
            </a:r>
            <a:r>
              <a:rPr lang="en-US" sz="2200" b="1" dirty="0" err="1" smtClean="0"/>
              <a:t>bawah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lapisan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kulit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subkutan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pada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lengan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bagian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samping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dalam</a:t>
            </a:r>
            <a:r>
              <a:rPr lang="en-US" sz="2200" b="1" dirty="0" smtClean="0"/>
              <a:t>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Berisi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hormon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progesteron</a:t>
            </a:r>
            <a:endParaRPr lang="en-US" sz="22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Efektif</a:t>
            </a:r>
            <a:r>
              <a:rPr lang="en-US" sz="2200" b="1" dirty="0" smtClean="0"/>
              <a:t> 99,8%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digunakan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jangka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waktu</a:t>
            </a:r>
            <a:r>
              <a:rPr lang="en-US" sz="2200" b="1" dirty="0" smtClean="0"/>
              <a:t> 3 </a:t>
            </a:r>
            <a:r>
              <a:rPr lang="en-US" sz="2200" b="1" dirty="0" err="1" smtClean="0"/>
              <a:t>th.</a:t>
            </a:r>
            <a:endParaRPr lang="en-US" sz="22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mengganggu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produksi</a:t>
            </a:r>
            <a:r>
              <a:rPr lang="en-US" sz="2200" b="1" dirty="0" smtClean="0"/>
              <a:t> ASI.</a:t>
            </a:r>
            <a:endParaRPr lang="id-ID" sz="2200" b="1" dirty="0" smtClean="0"/>
          </a:p>
        </p:txBody>
      </p:sp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85786" y="286298"/>
            <a:ext cx="7530630" cy="11984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tx2">
                    <a:lumMod val="50000"/>
                  </a:schemeClr>
                </a:solidFill>
              </a:rPr>
              <a:t>KB MODERN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Kontrasepsi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Jangka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(MKJP)</a:t>
            </a:r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11960" y="1700808"/>
            <a:ext cx="4717758" cy="4514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 smtClean="0"/>
              <a:t>IUD / AKDR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Alat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kontrasepsi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terbuat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plastik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yg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fleksibel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dipasang</a:t>
            </a:r>
            <a:r>
              <a:rPr lang="en-US" sz="2200" b="1" dirty="0" smtClean="0"/>
              <a:t> di </a:t>
            </a:r>
            <a:r>
              <a:rPr lang="en-US" sz="2200" b="1" dirty="0" err="1" smtClean="0"/>
              <a:t>rahim</a:t>
            </a:r>
            <a:endParaRPr lang="en-US" sz="22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Efektifitas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keberhasilan</a:t>
            </a:r>
            <a:r>
              <a:rPr lang="en-US" sz="2200" b="1" dirty="0" smtClean="0"/>
              <a:t> 99% </a:t>
            </a:r>
            <a:r>
              <a:rPr lang="en-US" sz="2200" b="1" dirty="0" err="1" smtClean="0"/>
              <a:t>untuk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mencegah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kehamilan</a:t>
            </a:r>
            <a:endParaRPr lang="en-US" sz="22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Jangka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waktu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pemakaian</a:t>
            </a:r>
            <a:r>
              <a:rPr lang="en-US" sz="2200" b="1" dirty="0" smtClean="0"/>
              <a:t> 5-10 </a:t>
            </a:r>
            <a:r>
              <a:rPr lang="en-US" sz="2200" b="1" dirty="0" err="1" smtClean="0"/>
              <a:t>th.</a:t>
            </a:r>
            <a:endParaRPr lang="en-US" sz="22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mempengaruhi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produksi</a:t>
            </a:r>
            <a:r>
              <a:rPr lang="en-US" sz="2200" b="1" dirty="0" smtClean="0"/>
              <a:t> ASI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Tidak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mengganggu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hubungan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seksual</a:t>
            </a:r>
            <a:r>
              <a:rPr lang="en-US" sz="2200" b="1" dirty="0" smtClean="0"/>
              <a:t>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200" b="1" dirty="0" err="1" smtClean="0"/>
              <a:t>Dapat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segera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dipasang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setelah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melahirkan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setelah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keguguran</a:t>
            </a:r>
            <a:r>
              <a:rPr lang="en-US" sz="2200" b="1" dirty="0" smtClean="0"/>
              <a:t>.</a:t>
            </a:r>
            <a:endParaRPr lang="id-ID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1966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85786" y="577953"/>
            <a:ext cx="7530630" cy="9936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tx2">
                    <a:lumMod val="50000"/>
                  </a:schemeClr>
                </a:solidFill>
              </a:rPr>
              <a:t>KB MODERN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Kontrasepsi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Jangka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(MKJP)</a:t>
            </a:r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18" descr="C:\Users\ACER PC\AppData\Local\Microsoft\Windows\Temporary Internet Files\Content.Word\IMG20180114070432.jpg"/>
          <p:cNvPicPr/>
          <p:nvPr/>
        </p:nvPicPr>
        <p:blipFill>
          <a:blip r:embed="rId6" cstate="print"/>
          <a:srcRect l="2478" t="15467" r="1000" b="9058"/>
          <a:stretch>
            <a:fillRect/>
          </a:stretch>
        </p:blipFill>
        <p:spPr bwMode="auto">
          <a:xfrm>
            <a:off x="785786" y="1714489"/>
            <a:ext cx="7572428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58868" y="1268760"/>
            <a:ext cx="4357148" cy="505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/>
              <a:t>VASEKTOMI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kontrasepsi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mantap</a:t>
            </a:r>
            <a:r>
              <a:rPr lang="en-US" sz="2000" b="1" dirty="0" smtClean="0"/>
              <a:t>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Dilakukan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syatatan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saluran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sperma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sehingga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senggama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cairan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keluar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mengandung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sperma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kehamilan</a:t>
            </a:r>
            <a:r>
              <a:rPr lang="en-US" sz="2000" b="1" dirty="0" smtClean="0"/>
              <a:t>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Efektifitas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 99%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mencegah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kehamilan</a:t>
            </a:r>
            <a:endParaRPr lang="en-US" sz="2000" b="1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Biaya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murah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1 kali </a:t>
            </a:r>
            <a:r>
              <a:rPr lang="en-US" sz="2000" b="1" dirty="0" err="1" smtClean="0"/>
              <a:t>tindakan</a:t>
            </a:r>
            <a:endParaRPr lang="en-US" sz="20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mempengaruhi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kemampuan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seksual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libido.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pasangan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subur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menginginkan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lagi</a:t>
            </a:r>
            <a:r>
              <a:rPr lang="en-US" sz="2000" b="1" dirty="0" smtClean="0"/>
              <a:t>.</a:t>
            </a:r>
            <a:endParaRPr lang="id-ID" sz="2000" b="1" dirty="0" smtClean="0"/>
          </a:p>
        </p:txBody>
      </p:sp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85786" y="188640"/>
            <a:ext cx="7530630" cy="9936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tx2">
                    <a:lumMod val="50000"/>
                  </a:schemeClr>
                </a:solidFill>
              </a:rPr>
              <a:t>KB MODERN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Kontrasepsi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Jangka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(MKJP)</a:t>
            </a:r>
            <a:endParaRPr lang="id-ID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60032" y="1268760"/>
            <a:ext cx="3925670" cy="50536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/>
              <a:t>TUBEKTOMI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metode</a:t>
            </a:r>
            <a:r>
              <a:rPr lang="en-US" sz="2000" b="1" dirty="0"/>
              <a:t> </a:t>
            </a:r>
            <a:r>
              <a:rPr lang="en-US" sz="2000" b="1" dirty="0" err="1"/>
              <a:t>kontrasepsi</a:t>
            </a:r>
            <a:r>
              <a:rPr lang="en-US" sz="2000" b="1" dirty="0"/>
              <a:t> </a:t>
            </a:r>
            <a:r>
              <a:rPr lang="en-US" sz="2000" b="1" dirty="0" err="1" smtClean="0"/>
              <a:t>mantap</a:t>
            </a:r>
            <a:endParaRPr lang="en-US" sz="20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Dilakukan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pengikatan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pemotongan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saluran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wanita</a:t>
            </a:r>
            <a:endParaRPr lang="en-US" sz="20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/>
              <a:t>Efektifitas</a:t>
            </a:r>
            <a:r>
              <a:rPr lang="en-US" sz="2000" b="1" dirty="0"/>
              <a:t> </a:t>
            </a:r>
            <a:r>
              <a:rPr lang="en-US" sz="2000" b="1" dirty="0" err="1"/>
              <a:t>tinggi</a:t>
            </a:r>
            <a:r>
              <a:rPr lang="en-US" sz="2000" b="1" dirty="0"/>
              <a:t> 99%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mencegah</a:t>
            </a:r>
            <a:r>
              <a:rPr lang="en-US" sz="2000" b="1" dirty="0"/>
              <a:t> </a:t>
            </a:r>
            <a:r>
              <a:rPr lang="en-US" sz="2000" b="1" dirty="0" err="1"/>
              <a:t>kehamilan</a:t>
            </a:r>
            <a:endParaRPr lang="en-US" sz="2000" b="1" dirty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bagi</a:t>
            </a:r>
            <a:r>
              <a:rPr lang="en-US" sz="2000" b="1" dirty="0"/>
              <a:t> </a:t>
            </a:r>
            <a:r>
              <a:rPr lang="en-US" sz="2000" b="1" dirty="0" err="1"/>
              <a:t>pasangan</a:t>
            </a:r>
            <a:r>
              <a:rPr lang="en-US" sz="2000" b="1" dirty="0"/>
              <a:t> </a:t>
            </a:r>
            <a:r>
              <a:rPr lang="en-US" sz="2000" b="1" dirty="0" err="1"/>
              <a:t>usia</a:t>
            </a:r>
            <a:r>
              <a:rPr lang="en-US" sz="2000" b="1" dirty="0"/>
              <a:t> </a:t>
            </a:r>
            <a:r>
              <a:rPr lang="en-US" sz="2000" b="1" dirty="0" err="1"/>
              <a:t>subur</a:t>
            </a:r>
            <a:r>
              <a:rPr lang="en-US" sz="2000" b="1" dirty="0"/>
              <a:t> </a:t>
            </a:r>
            <a:r>
              <a:rPr lang="en-US" sz="2000" b="1" dirty="0" err="1"/>
              <a:t>yg</a:t>
            </a:r>
            <a:r>
              <a:rPr lang="en-US" sz="2000" b="1" dirty="0"/>
              <a:t> </a:t>
            </a:r>
            <a:r>
              <a:rPr lang="en-US" sz="2000" b="1" dirty="0" err="1"/>
              <a:t>tidak</a:t>
            </a:r>
            <a:r>
              <a:rPr lang="en-US" sz="2000" b="1" dirty="0"/>
              <a:t> </a:t>
            </a:r>
            <a:r>
              <a:rPr lang="en-US" sz="2000" b="1" dirty="0" err="1"/>
              <a:t>menginginkan</a:t>
            </a:r>
            <a:r>
              <a:rPr lang="en-US" sz="2000" b="1" dirty="0"/>
              <a:t> </a:t>
            </a:r>
            <a:r>
              <a:rPr lang="en-US" sz="2000" b="1" dirty="0" err="1"/>
              <a:t>anak</a:t>
            </a:r>
            <a:r>
              <a:rPr lang="en-US" sz="2000" b="1" dirty="0"/>
              <a:t> </a:t>
            </a:r>
            <a:r>
              <a:rPr lang="en-US" sz="2000" b="1" dirty="0" err="1"/>
              <a:t>lagi</a:t>
            </a:r>
            <a:r>
              <a:rPr lang="en-US" sz="2000" b="1" dirty="0" smtClean="0"/>
              <a:t>.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persalinan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keguguran</a:t>
            </a:r>
            <a:endParaRPr lang="en-US" sz="2000" b="1" dirty="0" smtClean="0"/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mempengaruhi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produksi</a:t>
            </a:r>
            <a:r>
              <a:rPr lang="en-US" sz="2000" b="1" dirty="0" smtClean="0"/>
              <a:t> ASI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n-US" sz="2000" b="1" dirty="0" err="1" smtClean="0"/>
              <a:t>Dilakukan</a:t>
            </a:r>
            <a:r>
              <a:rPr lang="en-US" sz="2000" b="1" dirty="0" smtClean="0"/>
              <a:t> di RS</a:t>
            </a:r>
            <a:endParaRPr lang="id-ID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Hasil gambar untuk ucapan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Hasil gambar untuk ucapan terima kas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934462"/>
          </a:xfrm>
          <a:prstGeom prst="rect">
            <a:avLst/>
          </a:prstGeom>
          <a:noFill/>
        </p:spPr>
      </p:pic>
      <p:pic>
        <p:nvPicPr>
          <p:cNvPr id="9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0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1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357850" cy="64294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KELUARGA BERENCANA</a:t>
            </a:r>
            <a:endParaRPr lang="en-US" b="1" dirty="0"/>
          </a:p>
        </p:txBody>
      </p:sp>
      <p:pic>
        <p:nvPicPr>
          <p:cNvPr id="8" name="Picture 7" descr="C:\Users\ACER PC\AppData\Local\Microsoft\Windows\Temporary Internet Files\Content.Word\IMG20180114071019.jpg"/>
          <p:cNvPicPr/>
          <p:nvPr/>
        </p:nvPicPr>
        <p:blipFill>
          <a:blip r:embed="rId6" cstate="print"/>
          <a:srcRect l="3272" t="21067" r="4586" b="5333"/>
          <a:stretch>
            <a:fillRect/>
          </a:stretch>
        </p:blipFill>
        <p:spPr bwMode="auto">
          <a:xfrm>
            <a:off x="642911" y="1142984"/>
            <a:ext cx="778674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357850" cy="642942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b="1" dirty="0" smtClean="0"/>
              <a:t>KELUARGA BERENCANA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214422"/>
            <a:ext cx="821537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d-ID" sz="3000" b="1" dirty="0" smtClean="0"/>
              <a:t>KELUARGA BERENCANA (KB) adalah upaya untuk : </a:t>
            </a:r>
          </a:p>
        </p:txBody>
      </p:sp>
      <p:pic>
        <p:nvPicPr>
          <p:cNvPr id="6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7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8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9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62312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0034" y="1928802"/>
            <a:ext cx="8215370" cy="271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Courier New" pitchFamily="49" charset="0"/>
              <a:buChar char="o"/>
            </a:pPr>
            <a:r>
              <a:rPr lang="id-ID" sz="2400" b="1" dirty="0" smtClean="0"/>
              <a:t>Mewujudkan keluarga berkualitas melalui promosi, perlindungan dan bantuan dalam mewujudkan hak-hak reproduksi serta menyelenggarakan pelayanan, pengaturan dan dukungan yg diperlukan untuk membentuk keluarga dengan usia kawin yang ideal.</a:t>
            </a:r>
          </a:p>
          <a:p>
            <a:pPr marL="273050" indent="0" algn="just">
              <a:buNone/>
            </a:pPr>
            <a:r>
              <a:rPr lang="id-ID" sz="2400" b="1" dirty="0" smtClean="0"/>
              <a:t>Untuk wanita berusia 21 tahun dan laki-laki berusia minimal 25 tahun;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0034" y="4714884"/>
            <a:ext cx="821537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Font typeface="Courier New" pitchFamily="49" charset="0"/>
              <a:buChar char="o"/>
            </a:pPr>
            <a:r>
              <a:rPr lang="id-ID" sz="2400" b="1" dirty="0" smtClean="0"/>
              <a:t>Mengatur jumlah, jarak dan usia ideal melahirkan anak;</a:t>
            </a:r>
          </a:p>
          <a:p>
            <a:pPr marL="273050" indent="-273050" algn="just">
              <a:buFont typeface="Courier New" pitchFamily="49" charset="0"/>
              <a:buChar char="o"/>
            </a:pPr>
            <a:r>
              <a:rPr lang="id-ID" sz="2400" b="1" dirty="0" smtClean="0"/>
              <a:t>Mengatur kehamilan;</a:t>
            </a:r>
          </a:p>
          <a:p>
            <a:pPr marL="273050" indent="-273050" algn="just">
              <a:buFont typeface="Courier New" pitchFamily="49" charset="0"/>
              <a:buChar char="o"/>
            </a:pPr>
            <a:r>
              <a:rPr lang="id-ID" sz="2400" b="1" dirty="0" smtClean="0"/>
              <a:t>Membina ketahanan dan kesejahteraan keluarga.</a:t>
            </a:r>
          </a:p>
        </p:txBody>
      </p:sp>
    </p:spTree>
    <p:extLst>
      <p:ext uri="{BB962C8B-B14F-4D97-AF65-F5344CB8AC3E}">
        <p14:creationId xmlns:p14="http://schemas.microsoft.com/office/powerpoint/2010/main" xmlns="" val="245900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pic>
        <p:nvPicPr>
          <p:cNvPr id="7" name="Picture 6" descr="C:\Users\ACER PC\AppData\Local\Microsoft\Windows\Temporary Internet Files\Content.Word\IMG20180114070911.jpg"/>
          <p:cNvPicPr/>
          <p:nvPr/>
        </p:nvPicPr>
        <p:blipFill>
          <a:blip r:embed="rId6" cstate="print"/>
          <a:srcRect l="1679" t="2667" r="2577" b="7200"/>
          <a:stretch>
            <a:fillRect/>
          </a:stretch>
        </p:blipFill>
        <p:spPr bwMode="auto">
          <a:xfrm>
            <a:off x="571472" y="714356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643866" cy="1071570"/>
          </a:xfrm>
          <a:solidFill>
            <a:srgbClr val="000099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Hal-hal Yg Harus Diketahui Calon Pengantin Dalam Merencanakan Jumlah Anak</a:t>
            </a:r>
            <a:endParaRPr lang="id-ID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000660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id-ID" sz="2800" b="1" dirty="0" smtClean="0"/>
              <a:t>Menunda Kehamilan</a:t>
            </a:r>
            <a:endParaRPr lang="id-ID" sz="28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id-ID" sz="2800" dirty="0" smtClean="0"/>
              <a:t>Kesiapan fisik sangat menentukan adalah umur untuk melakukan pernikahan.</a:t>
            </a:r>
          </a:p>
          <a:p>
            <a:pPr marL="531813" indent="-258763">
              <a:buFont typeface="Wingdings" pitchFamily="2" charset="2"/>
              <a:buChar char="Ø"/>
            </a:pPr>
            <a:r>
              <a:rPr lang="id-ID" sz="2800" dirty="0" smtClean="0"/>
              <a:t>Masa reproduksi, usia 21 tahun ke bawah dianjurkan menunda perkawinan dan kehamilan. Dalam usia ini seorang remaja masih dalam proses tumbuh kembang baik secara fisik &amp; psikis.</a:t>
            </a:r>
          </a:p>
          <a:p>
            <a:pPr marL="531813" indent="-258763">
              <a:buFont typeface="Wingdings" pitchFamily="2" charset="2"/>
              <a:buChar char="Ø"/>
            </a:pPr>
            <a:r>
              <a:rPr lang="id-ID" sz="2800" dirty="0" smtClean="0"/>
              <a:t>Untuk perempuan yang menikah pada usia kurang dari 21 tahun dianjurkan untuk menunda kehamilannya sampai usia minimal 2 tahun dengan menggunakan alat kontrasepsi.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6286544" cy="714380"/>
          </a:xfrm>
          <a:solidFill>
            <a:srgbClr val="0000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2400" b="1" dirty="0" smtClean="0">
                <a:solidFill>
                  <a:schemeClr val="bg1"/>
                </a:solidFill>
              </a:rPr>
              <a:t>Hal-hal Yg Harus Diketahui Calon Pengantin Dalam Merencanakan Jumlah Anak</a:t>
            </a:r>
            <a:endParaRPr lang="id-ID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2571768"/>
          </a:xfr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>
              <a:buFont typeface="Wingdings" pitchFamily="2" charset="2"/>
              <a:buChar char="q"/>
            </a:pPr>
            <a:r>
              <a:rPr lang="id-ID" sz="2600" b="1" dirty="0" smtClean="0"/>
              <a:t>Mengatur Jarak Kehamilan</a:t>
            </a:r>
            <a:endParaRPr lang="id-ID" sz="2600" dirty="0" smtClean="0"/>
          </a:p>
          <a:p>
            <a:pPr marL="531813" indent="-258763" algn="just">
              <a:buFont typeface="Wingdings" pitchFamily="2" charset="2"/>
              <a:buChar char="Ø"/>
            </a:pPr>
            <a:r>
              <a:rPr lang="id-ID" sz="2600" dirty="0" smtClean="0"/>
              <a:t>Usia wanita antara 21-35 tahun adalah periode paling baik untuk hamil &amp; melahirkan karena mempunyai resiko paling rendah.</a:t>
            </a:r>
          </a:p>
          <a:p>
            <a:pPr marL="531813" indent="-258763" algn="just">
              <a:buFont typeface="Wingdings" pitchFamily="2" charset="2"/>
              <a:buChar char="Ø"/>
            </a:pPr>
            <a:r>
              <a:rPr lang="id-ID" sz="2600" dirty="0" smtClean="0"/>
              <a:t>Jarak antara anak pertama dan kedua kehamilan yang ideal adalah minimal 3 tahun.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4282" y="3571876"/>
            <a:ext cx="8715436" cy="2928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 Ingin Anak Lagi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Mengakhiri kehamilan berada pada usia wanita diatas 35 tahun,</a:t>
            </a: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secara empirik diketahui melahirkan anak diatas 35 tahun</a:t>
            </a:r>
            <a:r>
              <a:rPr lang="id-ID" sz="2600" dirty="0" smtClean="0"/>
              <a:t> banyak mengalami resiko medis. </a:t>
            </a:r>
          </a:p>
          <a:p>
            <a:pPr marL="27305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Kontrasepsi</a:t>
            </a: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dianjurkan adalah Metode Kontrasepsi Jangka Panjang (MKJP); </a:t>
            </a: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Tubektomi, </a:t>
            </a:r>
            <a:r>
              <a:rPr kumimoji="0" lang="id-ID" sz="2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Vasektomi, IUD dan Implant.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286412" cy="71438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id-ID" sz="4000" b="1" dirty="0" smtClean="0"/>
              <a:t>MANFAAT BER-KB</a:t>
            </a:r>
            <a:endParaRPr lang="id-ID" sz="4000" b="1" dirty="0"/>
          </a:p>
        </p:txBody>
      </p:sp>
      <p:pic>
        <p:nvPicPr>
          <p:cNvPr id="8" name="Picture 7" descr="C:\Users\ACER PC\AppData\Local\Microsoft\Windows\Temporary Internet Files\Content.Word\IMG20180114070818.jpg"/>
          <p:cNvPicPr/>
          <p:nvPr/>
        </p:nvPicPr>
        <p:blipFill>
          <a:blip r:embed="rId6" cstate="print"/>
          <a:srcRect l="2279" t="17067" r="2575" b="11458"/>
          <a:stretch>
            <a:fillRect/>
          </a:stretch>
        </p:blipFill>
        <p:spPr bwMode="auto">
          <a:xfrm>
            <a:off x="642910" y="1142984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286412" cy="714380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id-ID" sz="4000" b="1" dirty="0" smtClean="0"/>
              <a:t>MANFAAT BER-KB</a:t>
            </a:r>
            <a:endParaRPr lang="id-ID" sz="4000" b="1" dirty="0"/>
          </a:p>
        </p:txBody>
      </p:sp>
      <p:pic>
        <p:nvPicPr>
          <p:cNvPr id="4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6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492899"/>
            <a:ext cx="2895600" cy="365125"/>
          </a:xfrm>
        </p:spPr>
        <p:txBody>
          <a:bodyPr/>
          <a:lstStyle/>
          <a:p>
            <a:r>
              <a:rPr lang="en-US" dirty="0" smtClean="0"/>
              <a:t>File:Maulidy_Rifani/</a:t>
            </a:r>
            <a:r>
              <a:rPr lang="en-US" dirty="0" err="1" smtClean="0"/>
              <a:t>Seksi</a:t>
            </a:r>
            <a:r>
              <a:rPr lang="en-US" dirty="0" smtClean="0"/>
              <a:t> </a:t>
            </a:r>
            <a:r>
              <a:rPr lang="en-US" dirty="0" err="1" smtClean="0"/>
              <a:t>Adv.KIE&amp;Instts</a:t>
            </a:r>
            <a:r>
              <a:rPr lang="en-US" dirty="0" smtClean="0"/>
              <a:t> </a:t>
            </a:r>
            <a:r>
              <a:rPr lang="en-US" dirty="0" err="1" smtClean="0"/>
              <a:t>Masy</a:t>
            </a:r>
            <a:r>
              <a:rPr lang="en-US" dirty="0" smtClean="0"/>
              <a:t>/ DisPPPKPPPA_Kab.HSS.</a:t>
            </a:r>
            <a:endParaRPr lang="en-US" dirty="0"/>
          </a:p>
        </p:txBody>
      </p:sp>
      <p:pic>
        <p:nvPicPr>
          <p:cNvPr id="12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5720" y="1071546"/>
            <a:ext cx="8643998" cy="51435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lang="id-ID" sz="2400" dirty="0" smtClean="0"/>
              <a:t>Mencegah kurang darah (Anemia)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Mencegah pendarahan pada persalinan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lang="id-ID" sz="2400" dirty="0" smtClean="0"/>
              <a:t>Mencegah kehamilan tidak diinginkan (KTD)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Meningkatkan keharmonisan keluarga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lang="id-ID" sz="2400" dirty="0" smtClean="0"/>
              <a:t>Memiliki peluang yg besar untuk aktualisasi pasangan suami isteri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Tumbuh kembang anak terjamin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lang="id-ID" sz="2400" dirty="0" smtClean="0"/>
              <a:t>Terpenuhinya kebutuhan ASI eksklusif enam bulan dan menyusui sampai 2 tahun.</a:t>
            </a:r>
          </a:p>
          <a:p>
            <a:pPr marL="627063" marR="0" lvl="0" indent="-3540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6"/>
              </a:buBlip>
              <a:tabLst/>
              <a:defRPr/>
            </a:pP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Membantu pengendalian jumlah penduduk, berkontribusi pada pelestarian lingkungan dan pencapaian tujuan pembangunan bangsa.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Kasi Advokasi KIE &amp; Institusi Masyarakat\Logo-logo KB\Logo KK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4217" cy="642918"/>
          </a:xfrm>
          <a:prstGeom prst="rect">
            <a:avLst/>
          </a:prstGeom>
          <a:noFill/>
        </p:spPr>
      </p:pic>
      <p:pic>
        <p:nvPicPr>
          <p:cNvPr id="12" name="Picture 2" descr="D:\Kasi Advokasi KIE &amp; Institusi Masyarakat\Logo-logo KB\Logo Kab H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0402" y="0"/>
            <a:ext cx="643598" cy="785794"/>
          </a:xfrm>
          <a:prstGeom prst="rect">
            <a:avLst/>
          </a:prstGeom>
          <a:noFill/>
        </p:spPr>
      </p:pic>
      <p:pic>
        <p:nvPicPr>
          <p:cNvPr id="13" name="Picture 2" descr="D:\Kasi Advokasi KIE &amp; Institusi Masyarakat\Logo-logo KB\BKK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6322394"/>
            <a:ext cx="785785" cy="535606"/>
          </a:xfrm>
          <a:prstGeom prst="rect">
            <a:avLst/>
          </a:prstGeom>
          <a:noFill/>
        </p:spPr>
      </p:pic>
      <p:pic>
        <p:nvPicPr>
          <p:cNvPr id="14" name="Picture 4" descr="D:\Kasi Advokasi KIE &amp; Institusi Masyarakat\Logo-logo KB\Logo Dua Anak Cuk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204184"/>
            <a:ext cx="1071569" cy="653840"/>
          </a:xfrm>
          <a:prstGeom prst="rect">
            <a:avLst/>
          </a:prstGeom>
          <a:noFill/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File:Maulidy_Rifani/Seksi Adv.KIE&amp;Instts Masy/ DisPPPKPPPA_Kab.HSS.</a:t>
            </a:r>
            <a:endParaRPr lang="en-US"/>
          </a:p>
        </p:txBody>
      </p:sp>
      <p:pic>
        <p:nvPicPr>
          <p:cNvPr id="7" name="Picture 6" descr="C:\Users\ACER PC\AppData\Local\Microsoft\Windows\Temporary Internet Files\Content.Word\IMG20180114070741.jpg"/>
          <p:cNvPicPr/>
          <p:nvPr/>
        </p:nvPicPr>
        <p:blipFill>
          <a:blip r:embed="rId6" cstate="print"/>
          <a:srcRect l="5076" t="11733" r="3787" b="2400"/>
          <a:stretch>
            <a:fillRect/>
          </a:stretch>
        </p:blipFill>
        <p:spPr bwMode="auto">
          <a:xfrm>
            <a:off x="571472" y="1000108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072230" cy="57150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r>
              <a:rPr lang="id-ID" sz="3600" b="1" dirty="0" smtClean="0"/>
              <a:t>JENIS KONTRASEPSI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xmlns="" val="217335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965</Words>
  <Application>Microsoft Office PowerPoint</Application>
  <PresentationFormat>On-screen Show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PROMOSI &amp; KONSELING KESEHATAN REPRODUKSI</vt:lpstr>
      <vt:lpstr>KELUARGA BERENCANA</vt:lpstr>
      <vt:lpstr>KELUARGA BERENCANA</vt:lpstr>
      <vt:lpstr>Slide 4</vt:lpstr>
      <vt:lpstr>Hal-hal Yg Harus Diketahui Calon Pengantin Dalam Merencanakan Jumlah Anak</vt:lpstr>
      <vt:lpstr>Hal-hal Yg Harus Diketahui Calon Pengantin Dalam Merencanakan Jumlah Anak</vt:lpstr>
      <vt:lpstr>MANFAAT BER-KB</vt:lpstr>
      <vt:lpstr>MANFAAT BER-KB</vt:lpstr>
      <vt:lpstr>JENIS KONTRASEPSI</vt:lpstr>
      <vt:lpstr>JENIS METODE KONTRASEPSI</vt:lpstr>
      <vt:lpstr>KB ALAMI</vt:lpstr>
      <vt:lpstr>KB ALAMI</vt:lpstr>
      <vt:lpstr>KB MODERN NON MKJP</vt:lpstr>
      <vt:lpstr>KB MODERN NON MKJP</vt:lpstr>
      <vt:lpstr>KB MODERN Metode Kontrasepsi Jangka Panjang (MKJP)</vt:lpstr>
      <vt:lpstr>KB MODERN Metode Kontrasepsi Jangka Panjang (MKJP)</vt:lpstr>
      <vt:lpstr>KB MODERN Metode Kontrasepsi Jangka Panjang (MKJP)</vt:lpstr>
      <vt:lpstr>KB MODERN Metode Kontrasepsi Jangka Panjang (MKJP)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KESEHATAN REPRODUKSI</dc:title>
  <dc:creator>ACER</dc:creator>
  <cp:lastModifiedBy>ACER PC</cp:lastModifiedBy>
  <cp:revision>220</cp:revision>
  <dcterms:created xsi:type="dcterms:W3CDTF">2017-12-09T22:51:43Z</dcterms:created>
  <dcterms:modified xsi:type="dcterms:W3CDTF">2018-09-03T02:02:48Z</dcterms:modified>
</cp:coreProperties>
</file>